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3" r:id="rId5"/>
    <p:sldId id="262" r:id="rId6"/>
    <p:sldId id="260" r:id="rId7"/>
    <p:sldId id="264" r:id="rId8"/>
    <p:sldId id="267" r:id="rId9"/>
    <p:sldId id="268" r:id="rId10"/>
    <p:sldId id="269" r:id="rId11"/>
    <p:sldId id="265" r:id="rId12"/>
    <p:sldId id="266" r:id="rId13"/>
    <p:sldId id="270" r:id="rId14"/>
    <p:sldId id="259" r:id="rId15"/>
    <p:sldId id="25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-13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60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79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7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03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00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0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4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9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016FB-93B9-41FC-B8E5-BB17260F2E8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3FBB5-8713-41A4-9380-017ABDA8C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91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Сидим дома с пользой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Логопед дома</a:t>
            </a:r>
          </a:p>
          <a:p>
            <a:r>
              <a:rPr lang="ru-RU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(Логопедические советы, игры, мастер классы)</a:t>
            </a:r>
            <a:endParaRPr lang="ru-RU" sz="280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4479" y="5345842"/>
            <a:ext cx="7150308" cy="114489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4340" y="5472015"/>
            <a:ext cx="79747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Учитель-логопед МБДОУ № 76 «Алые паруса»</a:t>
            </a: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Дейкун Александра Юрьевна</a:t>
            </a:r>
            <a:endParaRPr lang="ru-RU" sz="2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20" y="-29444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Игра «Варенье из чего?»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1462" y="926189"/>
            <a:ext cx="8099259" cy="56694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6200000">
            <a:off x="-2976172" y="3141063"/>
            <a:ext cx="6430780" cy="4784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Развитие грамматического строя речи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1462" y="3110458"/>
            <a:ext cx="2545646" cy="539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Варенье из груш какое?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8268" y="3110458"/>
            <a:ext cx="2545646" cy="539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Варенье из клубники какое?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15075" y="3110458"/>
            <a:ext cx="2545646" cy="539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Варенье из апельсин какое?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92622" y="6056025"/>
            <a:ext cx="2545646" cy="539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Варенье из яблок какое?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93197" y="6031939"/>
            <a:ext cx="2545646" cy="539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Варенье из винограда какое?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53731" y="6031939"/>
            <a:ext cx="2545646" cy="539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Варенье из вишни какое?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8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858" y="7261"/>
            <a:ext cx="961494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</a:rPr>
              <a:t>Расставь правильно картинки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4700">
            <a:off x="629585" y="604759"/>
            <a:ext cx="3709519" cy="2718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9135">
            <a:off x="6238679" y="1390884"/>
            <a:ext cx="3821242" cy="2718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0906">
            <a:off x="1438929" y="3834849"/>
            <a:ext cx="4055398" cy="2754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910" y="4046663"/>
            <a:ext cx="3806507" cy="23312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6200000">
            <a:off x="-2976172" y="3141063"/>
            <a:ext cx="6430780" cy="4784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Развитие связной речи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2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87" y="698135"/>
            <a:ext cx="8051245" cy="5897537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48809" y="-18738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Составь рассказ по картинкам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" y="151641"/>
            <a:ext cx="646232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29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На какой звук начинаются слова?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976172" y="3141063"/>
            <a:ext cx="6430780" cy="4784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Развитие фонематического слуха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38" y="1140838"/>
            <a:ext cx="5980295" cy="571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Развиваем пальчики — стимулируем речевое развитие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54834" y="1681163"/>
            <a:ext cx="5917366" cy="1181958"/>
          </a:xfrm>
          <a:solidFill>
            <a:srgbClr val="FFCCFF"/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Предложите своей маленькой дочурке превратиться в Золушку и разложить в две разные кружечки фасоль и горох, которые Вы перемешали в большой чашке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65381" y="1681163"/>
            <a:ext cx="5774961" cy="118195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200" dirty="0" smtClean="0"/>
              <a:t>С сынишкой можно провести игру-соревнование на скорость. Кто скорее, папа или сын разложит большие и маленькие болтики или гайки в два разных контейнера?</a:t>
            </a:r>
            <a:endParaRPr lang="ru-RU" sz="2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47474" y="3006725"/>
            <a:ext cx="4680159" cy="368458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3006725"/>
            <a:ext cx="491278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496" y="2488366"/>
            <a:ext cx="9210207" cy="39574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Оставайтесь дома, пожалуйста!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</a:rPr>
              <a:t>лучшедома</a:t>
            </a:r>
            <a:endParaRPr lang="ru-RU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#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будьтездоровы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56" y="3122299"/>
            <a:ext cx="4908902" cy="34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Памятка родителям для организации занятий по заданию логопеда 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9862" y="1280592"/>
            <a:ext cx="7195279" cy="98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Занятия должны быть регулярными, носить занимательный, никак не принудительный характер.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9862" y="3598706"/>
            <a:ext cx="7195279" cy="98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Занятия не должны быть непродолжительными, не вызывать утомления, пресыщения.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25776" y="4752522"/>
            <a:ext cx="7195279" cy="116429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Необходимо разнообразить формы и методы проведения занятий, чередовать задания по обогащению словаря с заданиями по развитию памяти, внимания, звукопроизношения, развитию речи.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9862" y="6078084"/>
            <a:ext cx="8049718" cy="779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Необходимо поддержать у ребенка желание заниматься, стимулировать его к дальнейшей работе, поощряя успехи. </a:t>
            </a:r>
            <a:endParaRPr lang="ru-RU" sz="2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25776" y="2479380"/>
            <a:ext cx="7195279" cy="9893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Не стоит спешить, показывая, как нужно выполнять задание, даже если ребенок огорчен неудачей. Необходимо приучать ребенка к самостоятельному выполнению заданий.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700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Артикуляционная гимнастика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397" y="1449258"/>
            <a:ext cx="10515600" cy="48286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002060"/>
                </a:solidFill>
                <a:effectLst/>
                <a:latin typeface="a_Concepto" panose="04030905020802020303" pitchFamily="82" charset="-52"/>
                <a:ea typeface="Times New Roman" panose="02020603050405020304" pitchFamily="18" charset="0"/>
              </a:rPr>
              <a:t>Для чего нужна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a_Concepto" panose="04030905020802020303" pitchFamily="82" charset="-52"/>
                <a:ea typeface="Times New Roman" panose="02020603050405020304" pitchFamily="18" charset="0"/>
              </a:rPr>
              <a:t>артикуляционная гимнастика?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8318" y="2404828"/>
            <a:ext cx="3763780" cy="1942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Благодаря своевременным занятиям артикуляционной гимнастикой и упражнениями по развитию речевого слуха, некоторые дети сами могут научиться говорить чисто и </a:t>
            </a:r>
            <a:r>
              <a:rPr lang="ru-RU" b="1" dirty="0" smtClean="0">
                <a:solidFill>
                  <a:srgbClr val="002060"/>
                </a:solidFill>
              </a:rPr>
              <a:t>правильно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11449" y="2413416"/>
            <a:ext cx="3822492" cy="19337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Дети со сложными нарушениями звукопроизношения смогут быстрее преодолеть свои речевые дефекты, когда с ними начнёт заниматься логопед: их мышцы будут уже </a:t>
            </a:r>
            <a:r>
              <a:rPr lang="ru-RU" b="1" dirty="0" smtClean="0">
                <a:solidFill>
                  <a:srgbClr val="002060"/>
                </a:solidFill>
              </a:rPr>
              <a:t>подготовлены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81593" y="4709410"/>
            <a:ext cx="3822492" cy="19337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Артикуляционная гимнастика очень полезна также детям с правильным, но вялым звукопроизношением, про которых говорят, что у них «каша во рту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48465" y="4709410"/>
            <a:ext cx="3822492" cy="19337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Занятия артикуляционной гимнастикой позволят всем: и детям, и взрослым - научиться говорить правильно, чётко и </a:t>
            </a:r>
            <a:r>
              <a:rPr lang="ru-RU" b="1" dirty="0" smtClean="0">
                <a:solidFill>
                  <a:srgbClr val="002060"/>
                </a:solidFill>
              </a:rPr>
              <a:t>красиво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Комплекс артикуляционной гимнастики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358952"/>
            <a:ext cx="606742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130602"/>
            <a:ext cx="6057900" cy="1733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4864152"/>
            <a:ext cx="6115050" cy="1733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3139737"/>
            <a:ext cx="5981700" cy="1695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50" y="4844322"/>
            <a:ext cx="5924550" cy="1695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1303512"/>
            <a:ext cx="5924550" cy="18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" y="139594"/>
            <a:ext cx="6047119" cy="1886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6" y="3881241"/>
            <a:ext cx="6038914" cy="1602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628" y="24179"/>
            <a:ext cx="6126372" cy="2001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860" y="2054701"/>
            <a:ext cx="6347645" cy="1898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28" y="3860693"/>
            <a:ext cx="6126372" cy="1623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33391"/>
            <a:ext cx="6065628" cy="184785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872590" y="5693571"/>
            <a:ext cx="10193312" cy="1164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Проводить гимнастику нужно ежедневно по 5-7 минут. Артикуляционную гимнастику делают сидя перед зеркалом.  Не следует предлагать детям белее 5-7 движений за один раз. </a:t>
            </a:r>
          </a:p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16374" y="5737846"/>
            <a:ext cx="239843" cy="56562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16374" y="6473058"/>
            <a:ext cx="268242" cy="24253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2865" y="5787822"/>
            <a:ext cx="249958" cy="5791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02383" y="6482407"/>
            <a:ext cx="280440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6728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BosaNovaDcFr" panose="04030505020802020C04" pitchFamily="82" charset="-52"/>
              </a:rPr>
              <a:t>СКАЗКА «О ВЕСЕЛОМ ЯЗЫЧКЕ»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_BosaNovaDcFr" panose="04030505020802020C04" pitchFamily="8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992527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Для того, чтобы ребенок от раза к разу с охотой выполнял артикуляционную гимнастику, предлагаю проводить ее в веселой, привлекательной для ребенка форме сказки " О Веселом Язычке".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475" y="1665421"/>
            <a:ext cx="89191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solidFill>
                  <a:schemeClr val="tx2"/>
                </a:solidFill>
                <a:latin typeface="a_BosaNovaDcFr" panose="04030505020802020C04" pitchFamily="82" charset="-52"/>
              </a:rPr>
              <a:t>Ж</a:t>
            </a:r>
            <a:r>
              <a:rPr lang="ru-RU" b="1" dirty="0" smtClean="0">
                <a:solidFill>
                  <a:schemeClr val="tx2"/>
                </a:solidFill>
              </a:rPr>
              <a:t>ил-был язычок. Вот он какой. (показался, спрятался).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Однажды язычок решил позвать к себе гостей, ведь у него был день рождения. Он очень готовился: перемыл всю посуду вот как (упр. «Чистим зубки») и стал ждать гостей. Вышел на крыльцо посмотрел вверх, может кто-нибудь летит (язык поднимаем вверх);может кто-нибудь идет (язык опускаем вниз);смотрим вправо (язычок вправо);смотрим влево (язычок влево). Посмотрел на часы (упр. «Часики»).</a:t>
            </a:r>
          </a:p>
          <a:p>
            <a:pPr indent="457200"/>
            <a:r>
              <a:rPr lang="ru-RU" b="1" dirty="0" smtClean="0">
                <a:solidFill>
                  <a:schemeClr val="tx2"/>
                </a:solidFill>
                <a:latin typeface="+mj-lt"/>
              </a:rPr>
              <a:t>Ж</a:t>
            </a:r>
            <a:r>
              <a:rPr lang="ru-RU" b="1" dirty="0" smtClean="0">
                <a:solidFill>
                  <a:schemeClr val="tx2"/>
                </a:solidFill>
              </a:rPr>
              <a:t>дал и дождался начали приходит гости : один гость прилетел на жуке (машем руками, имитируем полет жука и произносим звук ж-ж-ж, второй прискакал на лошади (упр. «Лошадка»), третий приплыл (упр. «Пароход гудит»), четвертый прилетел на пчелки (имитируем полет пчелы и произносим звук з-з-з), пятый просто шел пешком (шагаем на месте), шестой приполз на змее (руками делаем волнообразные движения, показываем как ползет змея и произносим звук с-с-с). </a:t>
            </a:r>
          </a:p>
          <a:p>
            <a:pPr indent="457200"/>
            <a:r>
              <a:rPr lang="ru-RU" b="1" dirty="0" smtClean="0">
                <a:solidFill>
                  <a:schemeClr val="tx2"/>
                </a:solidFill>
                <a:latin typeface="+mj-lt"/>
              </a:rPr>
              <a:t>Вот все гости пришли. Они хорошо провели время : играли, смеялись, радовались, ели вкусные конфеты вот как (упр. «вкусные конфеты»). «Очень вкусно!»- понравились гостям блинчики, который приготовил сам язычок. (упр. «блинчики»).</a:t>
            </a:r>
          </a:p>
          <a:p>
            <a:pPr indent="457200"/>
            <a:r>
              <a:rPr lang="ru-RU" b="1" dirty="0" smtClean="0">
                <a:solidFill>
                  <a:schemeClr val="tx2"/>
                </a:solidFill>
                <a:latin typeface="+mj-lt"/>
              </a:rPr>
              <a:t>В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+mj-lt"/>
              </a:rPr>
              <a:t>гостях хорошо, но пора домой. Гости поблагодарили язычка вот как: (упр. «вкусное варенье»).</a:t>
            </a:r>
          </a:p>
          <a:p>
            <a:pPr algn="ctr"/>
            <a:r>
              <a:rPr lang="ru-RU" b="1" dirty="0" smtClean="0">
                <a:solidFill>
                  <a:schemeClr val="accent2"/>
                </a:solidFill>
                <a:latin typeface="a_BosaNovaDcFr" panose="04030505020802020C04" pitchFamily="82" charset="-52"/>
              </a:rPr>
              <a:t>Вот и сказочки конец, а кто слушал молодец!</a:t>
            </a:r>
            <a:endParaRPr lang="ru-RU" b="1" dirty="0">
              <a:solidFill>
                <a:schemeClr val="accent2"/>
              </a:solidFill>
              <a:latin typeface="a_BosaNovaDcFr" panose="04030505020802020C04" pitchFamily="8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167" y="1017742"/>
            <a:ext cx="3302833" cy="58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26" y="0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ru-RU" b="1" dirty="0" smtClean="0">
                <a:solidFill>
                  <a:schemeClr val="accent2"/>
                </a:solidFill>
              </a:rPr>
              <a:t>ИГРА «ЧЕТВЕРТЫЙ ЛИШНИЙ», обобщающие понятия </a:t>
            </a:r>
            <a:br>
              <a:rPr lang="ru-RU" b="1" dirty="0" smtClean="0">
                <a:solidFill>
                  <a:schemeClr val="accent2"/>
                </a:solidFill>
              </a:rPr>
            </a:br>
            <a:endParaRPr lang="ru-RU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59577"/>
              </p:ext>
            </p:extLst>
          </p:nvPr>
        </p:nvGraphicFramePr>
        <p:xfrm>
          <a:off x="269822" y="862315"/>
          <a:ext cx="10028422" cy="5995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5690"/>
                <a:gridCol w="2438520"/>
                <a:gridCol w="2507106"/>
                <a:gridCol w="2507106"/>
              </a:tblGrid>
              <a:tr h="19539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918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498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01" y="1020067"/>
            <a:ext cx="2318100" cy="1813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05" y="932923"/>
            <a:ext cx="1856949" cy="1856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829" y="1259374"/>
            <a:ext cx="2284787" cy="1270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699" y="964646"/>
            <a:ext cx="1842544" cy="1801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505" y="2918229"/>
            <a:ext cx="2235718" cy="21194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8153" y="2918229"/>
            <a:ext cx="1645635" cy="21470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636" y="3066225"/>
            <a:ext cx="1787740" cy="18234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6259" y="2918229"/>
            <a:ext cx="2113765" cy="21137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013" y="5273644"/>
            <a:ext cx="2101677" cy="14011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6395" y="5031994"/>
            <a:ext cx="2285554" cy="17873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1209" y="5033878"/>
            <a:ext cx="1312579" cy="17873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4185" y="5081648"/>
            <a:ext cx="2357911" cy="170443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69822" y="5031994"/>
            <a:ext cx="10028422" cy="17873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9822" y="2868575"/>
            <a:ext cx="10028422" cy="21634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788201" y="964646"/>
            <a:ext cx="0" cy="5854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4" idx="2"/>
          </p:cNvCxnSpPr>
          <p:nvPr/>
        </p:nvCxnSpPr>
        <p:spPr>
          <a:xfrm>
            <a:off x="5241949" y="862315"/>
            <a:ext cx="42084" cy="5995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792096" y="964646"/>
            <a:ext cx="0" cy="5821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229" y="-21949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Игра «Назови ласково»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sz="3200" b="1" dirty="0" smtClean="0"/>
              <a:t>Пример: мяч-мячик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14"/>
            <a:ext cx="646232" cy="6444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325" y="5104285"/>
            <a:ext cx="1475282" cy="1475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33" y="3715686"/>
            <a:ext cx="2908092" cy="29080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32" y="1114835"/>
            <a:ext cx="3494894" cy="2600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126" y="1930681"/>
            <a:ext cx="1952937" cy="14533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902" y="3568907"/>
            <a:ext cx="1691780" cy="30548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350" y="4647757"/>
            <a:ext cx="1008980" cy="18219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029" y="1018924"/>
            <a:ext cx="3134286" cy="245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330" y="2245050"/>
            <a:ext cx="1515942" cy="11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180" y="-15565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Игра «Один-много»</a:t>
            </a:r>
            <a:r>
              <a:rPr lang="ru-RU" b="1" dirty="0">
                <a:solidFill>
                  <a:schemeClr val="accent2"/>
                </a:solidFill>
              </a:rPr>
              <a:t/>
            </a:r>
            <a:br>
              <a:rPr lang="ru-RU" b="1" dirty="0">
                <a:solidFill>
                  <a:schemeClr val="accent2"/>
                </a:solidFill>
              </a:rPr>
            </a:br>
            <a:r>
              <a:rPr lang="ru-RU" sz="2400" b="1" dirty="0" smtClean="0"/>
              <a:t>Пример: один мухомор-много мухоморов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954"/>
            <a:ext cx="646232" cy="6444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2" y="1169904"/>
            <a:ext cx="3478762" cy="2783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833" y="1169904"/>
            <a:ext cx="3478758" cy="2783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478" y="1142750"/>
            <a:ext cx="3512702" cy="2810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32" y="4104872"/>
            <a:ext cx="3478762" cy="2753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816" y="4104872"/>
            <a:ext cx="3486775" cy="27894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13" y="4117110"/>
            <a:ext cx="3426113" cy="27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678</Words>
  <Application>Microsoft Office PowerPoint</Application>
  <PresentationFormat>Произвольный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Сидим дома с пользой</vt:lpstr>
      <vt:lpstr>Памятка родителям для организации занятий по заданию логопеда </vt:lpstr>
      <vt:lpstr>Артикуляционная гимнастика</vt:lpstr>
      <vt:lpstr>Комплекс артикуляционной гимнастики</vt:lpstr>
      <vt:lpstr>Презентация PowerPoint</vt:lpstr>
      <vt:lpstr>СКАЗКА «О ВЕСЕЛОМ ЯЗЫЧКЕ»</vt:lpstr>
      <vt:lpstr>ИГРА «ЧЕТВЕРТЫЙ ЛИШНИЙ», обобщающие понятия  </vt:lpstr>
      <vt:lpstr>Игра «Назови ласково» Пример: мяч-мячик</vt:lpstr>
      <vt:lpstr>Игра «Один-много» Пример: один мухомор-много мухоморов</vt:lpstr>
      <vt:lpstr>Игра «Варенье из чего?»</vt:lpstr>
      <vt:lpstr>Расставь правильно картинки</vt:lpstr>
      <vt:lpstr>Презентация PowerPoint</vt:lpstr>
      <vt:lpstr>На какой звук начинаются слова?</vt:lpstr>
      <vt:lpstr>Развиваем пальчики — стимулируем речевое развитие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Сидим дома с пользой</dc:title>
  <dc:creator>Admin</dc:creator>
  <cp:lastModifiedBy>мальцева инна</cp:lastModifiedBy>
  <cp:revision>33</cp:revision>
  <dcterms:created xsi:type="dcterms:W3CDTF">2020-04-03T12:33:58Z</dcterms:created>
  <dcterms:modified xsi:type="dcterms:W3CDTF">2020-04-06T11:25:57Z</dcterms:modified>
</cp:coreProperties>
</file>