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3" r:id="rId8"/>
    <p:sldId id="269" r:id="rId9"/>
    <p:sldId id="268" r:id="rId10"/>
    <p:sldId id="267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val="1"/>
      </p:ext>
    </p:extLst>
  </p:showPr>
  <p:extLs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32" autoAdjust="0"/>
    <p:restoredTop sz="94690" autoAdjust="0"/>
  </p:normalViewPr>
  <p:slideViewPr>
    <p:cSldViewPr snapToObjects="1">
      <p:cViewPr>
        <p:scale>
          <a:sx n="62" d="100"/>
          <a:sy n="62" d="100"/>
        </p:scale>
        <p:origin x="-848" y="-160"/>
      </p:cViewPr>
      <p:guideLst>
        <p:guide orient="horz" pos="2156"/>
        <p:guide pos="3839"/>
      </p:guideLst>
    </p:cSldViewPr>
  </p:slideViewPr>
  <p:outlineViewPr>
    <p:cViewPr>
      <p:scale>
        <a:sx n="33" d="100"/>
        <a:sy n="33" d="100"/>
      </p:scale>
      <p:origin x="208" y="1080"/>
    </p:cViewPr>
  </p:outlineViewPr>
  <p:notesTextViewPr>
    <p:cViewPr>
      <p:scale>
        <a:sx n="100" d="100"/>
        <a:sy n="100" d="100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 altLang="en-US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40A130E-E3B8-4EBE-931F-81B26B8448AA}" type="datetime1">
              <a:rPr lang="ru-RU" altLang="en-US"/>
              <a:pPr lvl="0">
                <a:defRPr/>
              </a:pPr>
              <a:t>17.01.2023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800C6A38-4290-41DD-B95C-4155372FD4A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ставить" type="objOnly" preserve="1">
  <p:cSld name="Встави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CA348888-F454-4AD2-BA62-3AF29D9807C0}" type="datetime1">
              <a:rPr lang="ru-RU" altLang="en-US"/>
              <a:pPr lvl="0">
                <a:defRPr/>
              </a:pPr>
              <a:t>17.01.2023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главление" type="clipArtAndTx" preserve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/>
            </a:pPr>
            <a:r>
              <a:rPr lang="ru-RU" altLang="en-US"/>
              <a:t>Введение</a:t>
            </a:r>
          </a:p>
          <a:p>
            <a:pPr lvl="0">
              <a:defRPr/>
            </a:pPr>
            <a:r>
              <a:rPr lang="ru-RU" altLang="en-US"/>
              <a:t>Основной текст 1</a:t>
            </a:r>
          </a:p>
          <a:p>
            <a:pPr lvl="0">
              <a:defRPr/>
            </a:pPr>
            <a:r>
              <a:rPr lang="ru-RU" altLang="en-US"/>
              <a:t>Основной текст 2</a:t>
            </a:r>
          </a:p>
          <a:p>
            <a:pPr lvl="0">
              <a:defRPr/>
            </a:pPr>
            <a:r>
              <a:rPr lang="ru-RU" altLang="en-US"/>
              <a:t>Основной текст 3</a:t>
            </a:r>
          </a:p>
          <a:p>
            <a:pPr lvl="0">
              <a:defRPr/>
            </a:pPr>
            <a:r>
              <a:rPr lang="ru-RU" altLang="en-US"/>
              <a:t>Заключение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6FEC12-A4C9-4837-AF94-AD867782C04C}" type="datetime1">
              <a:rPr lang="ru-RU" altLang="en-US"/>
              <a:pPr lvl="0">
                <a:defRPr/>
              </a:pPr>
              <a:t>17.01.2023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7F84A3-4F29-4053-ACFD-1BAF2D3F140C}" type="datetime1">
              <a:rPr lang="ru-RU" altLang="en-US"/>
              <a:pPr lvl="0">
                <a:defRPr/>
              </a:pPr>
              <a:t>17.01.2023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4953836A-82A3-4C8B-9D31-CD724F3673ED}" type="datetime1">
              <a:rPr lang="ru-RU" altLang="en-US"/>
              <a:pPr lvl="0">
                <a:defRPr/>
              </a:pPr>
              <a:t>17.01.2023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2EBAF6-36D0-4DD8-B695-D4C1B37E35D6}" type="datetime1">
              <a:rPr lang="ru-RU" altLang="en-US"/>
              <a:pPr lvl="0">
                <a:defRPr/>
              </a:pPr>
              <a:t>17.01.2023</a:t>
            </a:fld>
            <a:endParaRPr lang="ru-RU" alt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60728D28-603B-4EFC-80F8-17E5E9107035}" type="datetime1">
              <a:rPr lang="ru-RU" altLang="en-US"/>
              <a:pPr lvl="0">
                <a:defRPr/>
              </a:pPr>
              <a:t>17.01.2023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27A1F4E-0809-4239-8034-C38E431DAF92}" type="datetime1">
              <a:rPr lang="ru-RU" altLang="en-US"/>
              <a:pPr lvl="0">
                <a:defRPr/>
              </a:pPr>
              <a:t>17.01.2023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E0DA496-7307-4E8B-88DE-CB97B48BAB6F}" type="datetime1">
              <a:rPr lang="ru-RU" altLang="en-US"/>
              <a:pPr lvl="0">
                <a:defRPr/>
              </a:pPr>
              <a:t>17.01.2023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ы" type="tbl" preserve="1">
  <p:cSld name="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>
              <a:defRPr/>
            </a:pPr>
            <a:r>
              <a:rPr lang="ru-RU" altLang="en-US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8721E90-850C-410B-8B89-8394F580CFDA}" type="datetime1">
              <a:rPr lang="ru-RU" altLang="en-US"/>
              <a:pPr lvl="0">
                <a:defRPr/>
              </a:pPr>
              <a:t>17.01.2023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етыре объекта" type="fourObj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ru-RU" altLang="en-US"/>
              <a:pPr lvl="0">
                <a:defRPr/>
              </a:pPr>
              <a:t>17.01.2023</a:t>
            </a:fld>
            <a:endParaRPr lang="ru-RU" alt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ru-RU" altLang="en-US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ru-RU" altLang="en-US"/>
              <a:pPr lvl="0">
                <a:defRPr/>
              </a:pPr>
              <a:t>17.01.2023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en-US" dirty="0" smtClean="0"/>
              <a:t>Образец текста</a:t>
            </a:r>
          </a:p>
          <a:p>
            <a:pPr lvl="1"/>
            <a:r>
              <a:rPr lang="ru-RU" altLang="en-US" dirty="0" smtClean="0"/>
              <a:t>Второй уровень</a:t>
            </a:r>
          </a:p>
          <a:p>
            <a:pPr lvl="2"/>
            <a:r>
              <a:rPr lang="ru-RU" altLang="en-US" dirty="0" smtClean="0"/>
              <a:t>Третий уровень</a:t>
            </a:r>
          </a:p>
          <a:p>
            <a:pPr lvl="3"/>
            <a:r>
              <a:rPr lang="ru-RU" altLang="en-US" dirty="0" smtClean="0"/>
              <a:t>Четвертый уровень</a:t>
            </a:r>
          </a:p>
          <a:p>
            <a:pPr lvl="4"/>
            <a:r>
              <a:rPr lang="ru-RU" altLang="en-US" dirty="0" smtClean="0"/>
              <a:t>Пятый уровень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ru-RU" altLang="en-US" smtClean="0"/>
              <a:pPr/>
              <a:t>17.01.2023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23836" y="1214422"/>
            <a:ext cx="11215766" cy="2386029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РУССКАЯ НАЦИОНАЛЬНАЯ КУЛЬТУРА. РУССКАЯ НАРОДНАЯ КУХНЯ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8310578" y="3886200"/>
            <a:ext cx="3429024" cy="1042998"/>
          </a:xfrm>
        </p:spPr>
        <p:txBody>
          <a:bodyPr>
            <a:normAutofit fontScale="550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Подготовили: воспитатели </a:t>
            </a:r>
          </a:p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№76 «Алые паруса»</a:t>
            </a:r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Семенова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 Н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 Павлова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М.А.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0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 idx="4294967295"/>
          </p:nvPr>
        </p:nvSpPr>
        <p:spPr>
          <a:xfrm rot="10800000" flipV="1">
            <a:off x="1452530" y="1571612"/>
            <a:ext cx="9572625" cy="32258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СПАСИБО ЗА ВНИМАНИЕ!</a:t>
            </a:r>
            <a:endParaRPr lang="ru-RU" b="1" dirty="0"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 idx="4294967295"/>
          </p:nvPr>
        </p:nvSpPr>
        <p:spPr>
          <a:xfrm rot="10800000" flipV="1">
            <a:off x="1452530" y="1571612"/>
            <a:ext cx="9572625" cy="32258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- изучить историю развития традиционной русской кухни;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- узнать технологию приготовления блюд традиционной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русской кухни и применить эти знания на практике;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     - воспитывать любовь к Родине, чувство гордости за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свой народ, древнюю культуру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711200" y="846138"/>
            <a:ext cx="10972798" cy="11430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Знакомство детей с традиционной русской кухней, ее характерными особенностями, кухонной утварь. Закреплять знания детей о продуктах питания, используемых  в русской кухне, о способах приготовления       традиционных блюд. Воспитывать интерес к национальным кухням.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Содержимое 15" descr="IMG_20201230_104624_resized_20210317_01143925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52464" y="1989138"/>
            <a:ext cx="4290514" cy="3225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20210113_1639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7372" y="1989138"/>
            <a:ext cx="2357454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Содержимое 20" descr="20210113_172346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8603468" y="1989138"/>
            <a:ext cx="2300293" cy="3067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Название 1"/>
          <p:cNvSpPr>
            <a:spLocks noGrp="1"/>
          </p:cNvSpPr>
          <p:nvPr>
            <p:ph type="title" idx="4294967295"/>
          </p:nvPr>
        </p:nvSpPr>
        <p:spPr>
          <a:xfrm>
            <a:off x="238084" y="274638"/>
            <a:ext cx="10930014" cy="1143000"/>
          </a:xfrm>
        </p:spPr>
        <p:txBody>
          <a:bodyPr>
            <a:normAutofit fontScale="90000"/>
          </a:bodyPr>
          <a:lstStyle/>
          <a:p>
            <a:r>
              <a:rPr lang="ru-RU" altLang="en-US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1800" b="1" dirty="0" smtClean="0"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br>
              <a:rPr lang="ru-RU" alt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18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altLang="en-US" sz="20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Способствовать развитию устной речи детей, памяти, творческого воображения; познакомить  с  классическим приготовлением винегрета; учить собирать целое изображение из частей. Развивать умение      реализовывать игровой замысел.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alt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Содержимое 15" descr="IMG-20210121-WA0015.jpg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738678" y="1928801"/>
            <a:ext cx="3357586" cy="2518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IMG-20210316-WA00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0695">
            <a:off x="597417" y="2314349"/>
            <a:ext cx="3588537" cy="2691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 descr="IMG_20210121_122627_resized_20210321_0943145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20300">
            <a:off x="8720085" y="2013982"/>
            <a:ext cx="2357436" cy="3143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2398" y="642918"/>
            <a:ext cx="11129999" cy="178595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РЕЧЕВОЕ РАЗВИТИЕ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/>
              <a:t>Формировать любовь к устному </a:t>
            </a:r>
            <a:r>
              <a:rPr lang="ru-RU" sz="2000" b="1" dirty="0" smtClean="0"/>
              <a:t>народному творчеству</a:t>
            </a:r>
            <a:r>
              <a:rPr lang="ru-RU" sz="2000" dirty="0" smtClean="0"/>
              <a:t>, воспитывать интерес к фольклору, </a:t>
            </a:r>
            <a:br>
              <a:rPr lang="ru-RU" sz="2000" dirty="0" smtClean="0"/>
            </a:br>
            <a:r>
              <a:rPr lang="ru-RU" sz="2000" dirty="0" smtClean="0"/>
              <a:t>Формировать у детей понятие о жанре русского </a:t>
            </a:r>
            <a:r>
              <a:rPr lang="ru-RU" sz="2000" b="1" dirty="0" smtClean="0"/>
              <a:t>народного творчества </a:t>
            </a:r>
            <a:r>
              <a:rPr lang="ru-RU" sz="2000" i="1" dirty="0" smtClean="0"/>
              <a:t>«сказка»</a:t>
            </a:r>
            <a:r>
              <a:rPr lang="ru-RU" sz="2000" dirty="0" smtClean="0"/>
              <a:t>, учить слушать </a:t>
            </a:r>
            <a:r>
              <a:rPr lang="ru-RU" sz="2000" dirty="0" err="1" smtClean="0"/>
              <a:t>вни-мательно</a:t>
            </a:r>
            <a:r>
              <a:rPr lang="ru-RU" sz="2000" dirty="0" smtClean="0"/>
              <a:t> произведение, понимать смысл прочитанного, отвечать на вопросы. Развитие связной </a:t>
            </a:r>
            <a:r>
              <a:rPr lang="ru-RU" sz="2000" dirty="0" err="1" smtClean="0"/>
              <a:t>пра</a:t>
            </a:r>
            <a:r>
              <a:rPr lang="ru-RU" sz="2000" dirty="0" smtClean="0"/>
              <a:t>- вильной диалогической и монологической речи; развитие речевого творчества.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-20210305-WA0065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70819" y="2256430"/>
            <a:ext cx="2166023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7" descr="IMG_20210304_104116_resized_20210317_02543407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66646" y="2317930"/>
            <a:ext cx="2204173" cy="2938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MG_20210305_1943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36842" y="2857496"/>
            <a:ext cx="2214578" cy="2746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_20210305_1946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1645" y="2317930"/>
            <a:ext cx="2308984" cy="2671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IMG-20210305-WA015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29" y="2643183"/>
            <a:ext cx="285752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599" y="785794"/>
            <a:ext cx="10972798" cy="121444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/>
              <a:t>Учить лепить из соленого теста. Развивать творческое </a:t>
            </a:r>
            <a:r>
              <a:rPr lang="ru-RU" sz="2000" dirty="0" err="1" smtClean="0"/>
              <a:t>воображение,интерес</a:t>
            </a:r>
            <a:r>
              <a:rPr lang="ru-RU" sz="2000" dirty="0" smtClean="0"/>
              <a:t> к лепке из теста, мелкую моторику пальцев рук и кистей. Воспитывать эстетический вкус, уважение к русской куль-     туре. Познакомить детей с символами и традициями проведения праздника «Масленица».</a:t>
            </a:r>
            <a:br>
              <a:rPr lang="ru-RU" sz="2000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20210301_09242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09599" y="2000240"/>
            <a:ext cx="2387626" cy="3183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20210114_092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9918" y="2000240"/>
            <a:ext cx="2464593" cy="3286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7" descr="20210301_09221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6310314" y="2000240"/>
            <a:ext cx="2387626" cy="3183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20210302_0909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46366" y="2000240"/>
            <a:ext cx="2321717" cy="3095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599" y="714356"/>
            <a:ext cx="10972798" cy="114300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800" dirty="0" smtClean="0"/>
              <a:t>Приобщение детей к народным традициям и формирование коммуникативных отношений,    формирование здорового образа жизни, укрепления здоровья воспитанников.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_20210312_112845_resized_20210317_02091367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38612" y="2071678"/>
            <a:ext cx="3724305" cy="2793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7" descr="IMG_20210312_113136_resized_20210317_02091392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09522" y="2143084"/>
            <a:ext cx="3714776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MG_20210312_112552_resized_20210321_1036414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96264" y="2071678"/>
            <a:ext cx="3629097" cy="2721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960" y="785794"/>
            <a:ext cx="11501518" cy="157163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000" b="1" dirty="0" smtClean="0"/>
              <a:t>Приготовление еды вместе с детьми помогает пробудить в них интерес к здоровой пище.</a:t>
            </a:r>
            <a:br>
              <a:rPr lang="ru-RU" sz="2000" b="1" dirty="0" smtClean="0"/>
            </a:br>
            <a:r>
              <a:rPr lang="ru-RU" sz="2000" b="1" dirty="0" smtClean="0"/>
              <a:t>Они чувствуют, что приносят пользу семье. И конечно же, кулинарные навыки обязательно</a:t>
            </a:r>
            <a:br>
              <a:rPr lang="ru-RU" sz="2000" b="1" dirty="0" smtClean="0"/>
            </a:br>
            <a:r>
              <a:rPr lang="ru-RU" sz="2000" b="1" dirty="0" smtClean="0"/>
              <a:t> пригодятся на протяжении всей жизни.                                                                                                        </a:t>
            </a:r>
            <a:r>
              <a:rPr lang="ru-RU" sz="2000" dirty="0" smtClean="0"/>
              <a:t>  * </a:t>
            </a:r>
            <a:r>
              <a:rPr lang="ru-RU" sz="2000" b="1" dirty="0" smtClean="0"/>
              <a:t>Создание с родителями фотоальбома «Русская народная кухня»</a:t>
            </a:r>
            <a:br>
              <a:rPr lang="ru-RU" sz="2000" b="1" dirty="0" smtClean="0"/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-20210117-WA003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666976" y="2643182"/>
            <a:ext cx="2718880" cy="2253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7" descr="IMG-20210119-WA0025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95934" y="2442014"/>
            <a:ext cx="1983765" cy="2645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MG-20210117-WA0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64084" y="2314236"/>
            <a:ext cx="2104079" cy="2805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IMG-20210117-WA00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2357430"/>
            <a:ext cx="2071684" cy="2762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IMG-20210121-WA00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511" y="2442014"/>
            <a:ext cx="1571637" cy="2645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Рисунок 3" descr="IMG-20210120-WA0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712" y="857232"/>
            <a:ext cx="2071684" cy="2762245"/>
          </a:xfrm>
          <a:prstGeom prst="rect">
            <a:avLst/>
          </a:prstGeom>
        </p:spPr>
      </p:pic>
      <p:pic>
        <p:nvPicPr>
          <p:cNvPr id="5" name="Рисунок 4" descr="IMG-20210120-WA00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5604" y="2000240"/>
            <a:ext cx="2444052" cy="2846576"/>
          </a:xfrm>
          <a:prstGeom prst="rect">
            <a:avLst/>
          </a:prstGeom>
        </p:spPr>
      </p:pic>
      <p:pic>
        <p:nvPicPr>
          <p:cNvPr id="7" name="Рисунок 6" descr="IMG-20210119-WA001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396" y="1687692"/>
            <a:ext cx="2369343" cy="3159124"/>
          </a:xfrm>
          <a:prstGeom prst="rect">
            <a:avLst/>
          </a:prstGeom>
        </p:spPr>
      </p:pic>
      <p:pic>
        <p:nvPicPr>
          <p:cNvPr id="10" name="Рисунок 9" descr="Screenshot_20210321_2342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38810" y="1071546"/>
            <a:ext cx="2926489" cy="2929199"/>
          </a:xfrm>
          <a:prstGeom prst="rect">
            <a:avLst/>
          </a:prstGeom>
        </p:spPr>
      </p:pic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6381752" y="4143380"/>
          <a:ext cx="1603375" cy="457200"/>
        </p:xfrm>
        <a:graphic>
          <a:graphicData uri="http://schemas.openxmlformats.org/presentationml/2006/ole">
            <p:oleObj spid="_x0000_s18435" name="Объект упаковщика для оболочки" showAsIcon="1" r:id="rId8" imgW="1604160" imgH="456480" progId="Package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a="http://schemas.openxmlformats.org/drawingml/2006/main" name="Thinkfree Office">
  <a:themeElements>
    <a:clrScheme name="Thinkfree Office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Thinkfree Office">
      <a:majorFont>
        <a:latin typeface="HCR Dotum"/>
        <a:ea typeface=""/>
        <a:cs typeface="Times New Roman"/>
        <a:font script="Jpan" typeface="MS PGothic"/>
        <a:font script="Hang" typeface="HCR Dotu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HCR Dotum"/>
        <a:ea typeface=""/>
        <a:cs typeface="Times New Roman"/>
        <a:font script="Jpan" typeface="MS PGothic"/>
        <a:font script="Hang" typeface="HCR Dotu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inkfre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37</Words>
  <Application>Show</Application>
  <PresentationFormat>Произвольный</PresentationFormat>
  <Paragraphs>12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Thinkfree Office</vt:lpstr>
      <vt:lpstr>Объект упаковщика для оболочки</vt:lpstr>
      <vt:lpstr>РУССКАЯ НАЦИОНАЛЬНАЯ КУЛЬТУРА. РУССКАЯ НАРОДНАЯ КУХНЯ</vt:lpstr>
      <vt:lpstr>Задачи: - изучить историю развития традиционной русской кухни;       - узнать технологию приготовления блюд традиционной  русской кухни и применить эти знания на практике;            - воспитывать любовь к Родине, чувство гордости за  свой народ, древнюю культуру. </vt:lpstr>
      <vt:lpstr>ПОЗНАВАТЕЛЬНОЕ РАЗВИТИЕ Цель: Знакомство детей с традиционной русской кухней, ее характерными особенностями, кухонной утварь. Закреплять знания детей о продуктах питания, используемых  в русской кухне, о способах приготовления       традиционных блюд. Воспитывать интерес к национальным кухням.</vt:lpstr>
      <vt:lpstr>    СОЦИАЛЬНО-КОММУНИКАТИВНОЕ РАЗВИТИЕ              Цель: Способствовать развитию устной речи детей, памяти, творческого воображения; познакомить  с  классическим приготовлением винегрета; учить собирать целое изображение из частей. Развивать умение      реализовывать игровой замысел. </vt:lpstr>
      <vt:lpstr>РЕЧЕВОЕ РАЗВИТИЕ Цель: Формировать любовь к устному народному творчеству, воспитывать интерес к фольклору,  Формировать у детей понятие о жанре русского народного творчества «сказка», учить слушать вни-мательно произведение, понимать смысл прочитанного, отвечать на вопросы. Развитие связной пра- вильной диалогической и монологической речи; развитие речевого творчества.</vt:lpstr>
      <vt:lpstr>  ХУДОЖЕСТВЕННО-ЭСТЕТИЧЕСКОЕ РАЗВИТИЕ Цель: Учить лепить из соленого теста. Развивать творческое воображение,интерес к лепке из теста, мелкую моторику пальцев рук и кистей. Воспитывать эстетический вкус, уважение к русской куль-     туре. Познакомить детей с символами и традициями проведения праздника «Масленица».   </vt:lpstr>
      <vt:lpstr>ФИЗИЧЕСКОЕ РАЗВИТИЕ Цель: Приобщение детей к народным традициям и формирование коммуникативных отношений,    формирование здорового образа жизни, укрепления здоровья воспитанников. </vt:lpstr>
      <vt:lpstr> РАБОТА С РОДИТЕЛЯМИ: * Приготовление еды вместе с детьми помогает пробудить в них интерес к здоровой пище. Они чувствуют, что приносят пользу семье. И конечно же, кулинарные навыки обязательно  пригодятся на протяжении всей жизни.                                                                                                          * Создание с родителями фотоальбома «Русская народная кухня» </vt:lpstr>
      <vt:lpstr>Слайд 9</vt:lpstr>
      <vt:lpstr>СПАСИБО ЗА ВНИМАНИЕ!</vt:lpstr>
      <vt:lpstr>Слайд 11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Владимир</cp:lastModifiedBy>
  <cp:revision>52</cp:revision>
  <dcterms:created xsi:type="dcterms:W3CDTF">2021-03-20T15:49:30Z</dcterms:created>
  <dcterms:modified xsi:type="dcterms:W3CDTF">2023-01-17T10:33:33Z</dcterms:modified>
  <cp:version>0906.0100.01</cp:version>
</cp:coreProperties>
</file>